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36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lvl1pPr marL="0" indent="0" algn="l" defTabSz="914400" rtl="0" fontAlgn="base">
      <a:lnSpc>
        <a:spcPct val="100000"/>
      </a:lnSpc>
      <a:spcBef>
        <a:spcPct val="0"/>
      </a:spcBef>
      <a:spcAft>
        <a:spcPct val="0"/>
      </a:spcAft>
      <a:buNone/>
      <a:defRPr lang="en-US" sz="1800" b="0" i="0" u="none" baseline="0" dirty="0" smtClean="0">
        <a:solidFill>
          <a:schemeClr val="tx1"/>
        </a:solidFill>
        <a:latin typeface="Lucida Sans Unicode" pitchFamily="34" charset="0"/>
      </a:defRPr>
    </a:lvl1pPr>
    <a:lvl2pPr marL="457200" indent="0">
      <a:lnSpc>
        <a:spcPct val="100000"/>
      </a:lnSpc>
      <a:spcBef>
        <a:spcPct val="0"/>
      </a:spcBef>
      <a:spcAft>
        <a:spcPct val="0"/>
      </a:spcAft>
      <a:buNone/>
      <a:defRPr lang="en-US" sz="1800" b="0" i="0" u="none" dirty="0" smtClean="0">
        <a:solidFill>
          <a:schemeClr val="tx1"/>
        </a:solidFill>
        <a:latin typeface="Lucida Sans Unicode" pitchFamily="34" charset="0"/>
      </a:defRPr>
    </a:lvl2pPr>
    <a:lvl3pPr marL="914400" indent="0">
      <a:lnSpc>
        <a:spcPct val="100000"/>
      </a:lnSpc>
      <a:spcBef>
        <a:spcPct val="0"/>
      </a:spcBef>
      <a:spcAft>
        <a:spcPct val="0"/>
      </a:spcAft>
      <a:buNone/>
      <a:defRPr lang="en-US" sz="1800" b="0" i="0" u="none" dirty="0" smtClean="0">
        <a:solidFill>
          <a:schemeClr val="tx1"/>
        </a:solidFill>
        <a:latin typeface="Lucida Sans Unicode" pitchFamily="34" charset="0"/>
      </a:defRPr>
    </a:lvl3pPr>
    <a:lvl4pPr marL="1371600" indent="0">
      <a:lnSpc>
        <a:spcPct val="100000"/>
      </a:lnSpc>
      <a:spcBef>
        <a:spcPct val="0"/>
      </a:spcBef>
      <a:spcAft>
        <a:spcPct val="0"/>
      </a:spcAft>
      <a:buNone/>
      <a:defRPr lang="en-US" sz="1800" b="0" i="0" u="none" dirty="0" smtClean="0">
        <a:solidFill>
          <a:schemeClr val="tx1"/>
        </a:solidFill>
        <a:latin typeface="Lucida Sans Unicode" pitchFamily="34" charset="0"/>
      </a:defRPr>
    </a:lvl4pPr>
    <a:lvl5pPr marL="1828800" indent="0">
      <a:lnSpc>
        <a:spcPct val="100000"/>
      </a:lnSpc>
      <a:spcBef>
        <a:spcPct val="0"/>
      </a:spcBef>
      <a:spcAft>
        <a:spcPct val="0"/>
      </a:spcAft>
      <a:buNone/>
      <a:defRPr lang="en-US" sz="1800" b="0" i="0" u="none" dirty="0" smtClean="0">
        <a:solidFill>
          <a:schemeClr val="tx1"/>
        </a:solidFill>
        <a:latin typeface="Lucida Sans Unicode" pitchFamily="34" charset="0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F8A84230-3744-449B-A385-A37D004E31E8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2" d="100"/>
          <a:sy n="52" d="100"/>
        </p:scale>
        <p:origin x="-816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 Box 9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ln>
            <a:noFill/>
          </a:ln>
        </p:spPr>
        <p:txBody>
          <a:bodyPr numCol="1"/>
          <a:lstStyle/>
          <a:p>
            <a:endParaRPr/>
          </a:p>
        </p:txBody>
      </p:sp>
      <p:sp>
        <p:nvSpPr>
          <p:cNvPr id="100" name="Text Box 100"/>
          <p:cNvSpPr>
            <a:spLocks noGrp="1"/>
          </p:cNvSpPr>
          <p:nvPr>
            <p:ph type="dt" idx="1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ln>
            <a:noFill/>
          </a:ln>
        </p:spPr>
        <p:txBody>
          <a:bodyPr numCol="1"/>
          <a:lstStyle/>
          <a:p>
            <a:pPr algn="r"/>
            <a:r>
              <a:rPr lang="en-US" sz="1200" dirty="0" smtClean="0">
                <a:latin typeface="Calibri" pitchFamily="34" charset="0"/>
              </a:rPr>
              <a:t>*</a:t>
            </a:r>
          </a:p>
        </p:txBody>
      </p:sp>
      <p:sp>
        <p:nvSpPr>
          <p:cNvPr id="101" name="Text Box 10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102" name="Text Box 102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ln>
            <a:noFill/>
          </a:ln>
        </p:spPr>
        <p:txBody>
          <a:bodyPr numCol="1"/>
          <a:lstStyle/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103" name="Text Box 103"/>
          <p:cNvSpPr>
            <a:spLocks noGrp="1"/>
          </p:cNvSpPr>
          <p:nvPr>
            <p:ph type="ftr" sz="quarter" idx="4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endParaRPr/>
          </a:p>
        </p:txBody>
      </p:sp>
      <p:sp>
        <p:nvSpPr>
          <p:cNvPr id="104" name="Text Box 104"/>
          <p:cNvSpPr>
            <a:spLocks noGrp="1"/>
          </p:cNvSpPr>
          <p:nvPr>
            <p:ph type="sldNum" sz="quarter" idx="5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pPr algn="r"/>
            <a:r>
              <a:rPr lang="en-US" sz="1200" dirty="0" smtClean="0">
                <a:latin typeface="Calibri" pitchFamily="34" charset="0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702146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 Box 12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21" name="Text Box 121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40" tIns="45720" rIns="91440" bIns="45720" numCol="1" anchor="t"/>
          <a:lstStyle/>
          <a:p>
            <a:endParaRPr/>
          </a:p>
        </p:txBody>
      </p:sp>
      <p:sp>
        <p:nvSpPr>
          <p:cNvPr id="122" name="Text Box 122"/>
          <p:cNvSpPr txBox="1">
            <a:spLocks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numCol="1" anchor="b"/>
          <a:lstStyle/>
          <a:p>
            <a:pPr marL="0" indent="0" algn="r"/>
            <a:r>
              <a:rPr lang="en-US" sz="1200" dirty="0" smtClean="0">
                <a:latin typeface="Calibri" pitchFamily="34" charset="0"/>
              </a:rPr>
              <a:t>*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 Box 12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24" name="Text Box 124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40" tIns="45720" rIns="91440" bIns="45720" numCol="1" anchor="t"/>
          <a:lstStyle/>
          <a:p>
            <a:endParaRPr/>
          </a:p>
        </p:txBody>
      </p:sp>
      <p:sp>
        <p:nvSpPr>
          <p:cNvPr id="125" name="Text Box 125"/>
          <p:cNvSpPr txBox="1">
            <a:spLocks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numCol="1" anchor="b"/>
          <a:lstStyle/>
          <a:p>
            <a:pPr marL="0" indent="0" algn="r"/>
            <a:r>
              <a:rPr lang="en-US" sz="1200" dirty="0" smtClean="0">
                <a:latin typeface="Calibri" pitchFamily="34" charset="0"/>
              </a:rPr>
              <a:t>*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 Box 12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27" name="Text Box 127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40" tIns="45720" rIns="91440" bIns="45720" numCol="1" anchor="t"/>
          <a:lstStyle/>
          <a:p>
            <a:endParaRPr/>
          </a:p>
        </p:txBody>
      </p:sp>
      <p:sp>
        <p:nvSpPr>
          <p:cNvPr id="128" name="Text Box 128"/>
          <p:cNvSpPr txBox="1">
            <a:spLocks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numCol="1" anchor="b"/>
          <a:lstStyle/>
          <a:p>
            <a:pPr marL="0" indent="0" algn="r"/>
            <a:r>
              <a:rPr lang="en-US" sz="1200" dirty="0" smtClean="0">
                <a:latin typeface="Calibri" pitchFamily="34" charset="0"/>
              </a:rPr>
              <a:t>*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 Box 1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30" name="Text Box 130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40" tIns="45720" rIns="91440" bIns="45720" numCol="1" anchor="t"/>
          <a:lstStyle/>
          <a:p>
            <a:endParaRPr/>
          </a:p>
        </p:txBody>
      </p:sp>
      <p:sp>
        <p:nvSpPr>
          <p:cNvPr id="131" name="Text Box 131"/>
          <p:cNvSpPr txBox="1">
            <a:spLocks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numCol="1" anchor="b"/>
          <a:lstStyle/>
          <a:p>
            <a:pPr marL="0" indent="0" algn="r"/>
            <a:r>
              <a:rPr lang="en-US" sz="1200" dirty="0" smtClean="0">
                <a:latin typeface="Calibri" pitchFamily="34" charset="0"/>
              </a:rPr>
              <a:t>*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 Box 13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33" name="Text Box 133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40" tIns="45720" rIns="91440" bIns="45720" numCol="1" anchor="t"/>
          <a:lstStyle/>
          <a:p>
            <a:endParaRPr/>
          </a:p>
        </p:txBody>
      </p:sp>
      <p:sp>
        <p:nvSpPr>
          <p:cNvPr id="134" name="Text Box 134"/>
          <p:cNvSpPr txBox="1">
            <a:spLocks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numCol="1" anchor="b"/>
          <a:lstStyle/>
          <a:p>
            <a:pPr marL="0" indent="0" algn="r"/>
            <a:r>
              <a:rPr lang="en-US" sz="1200" dirty="0" smtClean="0">
                <a:latin typeface="Calibri" pitchFamily="34" charset="0"/>
              </a:rPr>
              <a:t>*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 Box 13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36" name="Text Box 136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40" tIns="45720" rIns="91440" bIns="45720" numCol="1" anchor="t"/>
          <a:lstStyle/>
          <a:p>
            <a:endParaRPr/>
          </a:p>
        </p:txBody>
      </p:sp>
      <p:sp>
        <p:nvSpPr>
          <p:cNvPr id="137" name="Text Box 137"/>
          <p:cNvSpPr txBox="1">
            <a:spLocks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numCol="1" anchor="b"/>
          <a:lstStyle/>
          <a:p>
            <a:pPr marL="0" indent="0" algn="r"/>
            <a:r>
              <a:rPr lang="en-US" sz="1200" dirty="0" smtClean="0">
                <a:latin typeface="Calibri" pitchFamily="34" charset="0"/>
              </a:rPr>
              <a:t>*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 Box 13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39" name="Text Box 139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40" tIns="45720" rIns="91440" bIns="45720" numCol="1" anchor="t"/>
          <a:lstStyle/>
          <a:p>
            <a:endParaRPr/>
          </a:p>
        </p:txBody>
      </p:sp>
      <p:sp>
        <p:nvSpPr>
          <p:cNvPr id="140" name="Text Box 140"/>
          <p:cNvSpPr txBox="1">
            <a:spLocks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numCol="1" anchor="b"/>
          <a:lstStyle/>
          <a:p>
            <a:pPr marL="0" indent="0" algn="r"/>
            <a:r>
              <a:rPr lang="en-US" sz="1200" dirty="0" smtClean="0">
                <a:latin typeface="Calibri" pitchFamily="34" charset="0"/>
              </a:rPr>
              <a:t>*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 Box 14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42" name="Text Box 14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40" tIns="45720" rIns="91440" bIns="45720" numCol="1" anchor="t"/>
          <a:lstStyle/>
          <a:p>
            <a:endParaRPr/>
          </a:p>
        </p:txBody>
      </p:sp>
      <p:sp>
        <p:nvSpPr>
          <p:cNvPr id="143" name="Text Box 143"/>
          <p:cNvSpPr txBox="1">
            <a:spLocks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numCol="1" anchor="b"/>
          <a:lstStyle/>
          <a:p>
            <a:pPr marL="0" indent="0" algn="r"/>
            <a:r>
              <a:rPr lang="en-US" sz="1200" dirty="0" smtClean="0">
                <a:latin typeface="Calibri" pitchFamily="34" charset="0"/>
              </a:rPr>
              <a:t>*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numCol="1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C9600221-B624-45B7-9E68-D1D7975258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C543D10D-1B83-4EE9-8835-AFAF7628AD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8A0F8399-60D2-4F5D-9CEE-64FA3803ED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A5BC7F78-48E6-4BBC-B0E1-56BD2A17FC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numCol="1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numCol="1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numCol="1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numCol="1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146B05A8-4507-4941-A8ED-92C83DD237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numCol="1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numCol="1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numCol="1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 numCol="1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2D52B7B6-6F1B-4A62-B87E-81AD4998D8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08F7B79A-4EA2-44AE-9F7F-F6A143AD22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numCol="1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numCol="1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 numCol="1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numCol="1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numCol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numCol="1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"/>
          <p:cNvSpPr>
            <a:spLocks/>
          </p:cNvSpPr>
          <p:nvPr/>
        </p:nvSpPr>
        <p:spPr>
          <a:xfrm>
            <a:off x="500062" y="5945187"/>
            <a:ext cx="4940300" cy="920750"/>
          </a:xfrm>
          <a:custGeom>
            <a:avLst/>
            <a:gdLst/>
            <a:ahLst/>
            <a:cxnLst/>
            <a:rect l="0" t="0" r="r" b="b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rgbClr val="9FCBDC">
              <a:alpha val="39999"/>
            </a:srgbClr>
          </a:solidFill>
          <a:ln>
            <a:noFill/>
          </a:ln>
        </p:spPr>
      </p:sp>
      <p:sp>
        <p:nvSpPr>
          <p:cNvPr id="2" name="Text Box 2"/>
          <p:cNvSpPr>
            <a:spLocks/>
          </p:cNvSpPr>
          <p:nvPr/>
        </p:nvSpPr>
        <p:spPr>
          <a:xfrm>
            <a:off x="485775" y="5938837"/>
            <a:ext cx="3690937" cy="933450"/>
          </a:xfrm>
          <a:custGeom>
            <a:avLst/>
            <a:gdLst/>
            <a:ahLst/>
            <a:cxnLst/>
            <a:rect l="0" t="0" r="r" b="b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99998"/>
            </a:srgbClr>
          </a:solidFill>
          <a:ln>
            <a:noFill/>
          </a:ln>
        </p:spPr>
      </p:sp>
      <p:grpSp>
        <p:nvGrpSpPr>
          <p:cNvPr id="4" name="Group 4"/>
          <p:cNvGrpSpPr>
            <a:grpSpLocks/>
          </p:cNvGrpSpPr>
          <p:nvPr/>
        </p:nvGrpSpPr>
        <p:grpSpPr>
          <a:xfrm>
            <a:off x="-12700" y="5784850"/>
            <a:ext cx="3414712" cy="1092200"/>
            <a:chOff x="-8" y="3644"/>
            <a:chExt cx="2151" cy="688"/>
          </a:xfrm>
        </p:grpSpPr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13"/>
            <a:stretch/>
          </p:blipFill>
          <p:spPr>
            <a:xfrm>
              <a:off x="-8" y="3644"/>
              <a:ext cx="2151" cy="688"/>
            </a:xfrm>
            <a:prstGeom prst="rect">
              <a:avLst/>
            </a:prstGeom>
            <a:noFill/>
          </p:spPr>
        </p:pic>
        <p:sp>
          <p:nvSpPr>
            <p:cNvPr id="7" name="Text Box 7"/>
            <p:cNvSpPr txBox="1">
              <a:spLocks/>
            </p:cNvSpPr>
            <p:nvPr/>
          </p:nvSpPr>
          <p:spPr>
            <a:xfrm>
              <a:off x="175" y="4045"/>
              <a:ext cx="1071" cy="227"/>
            </a:xfrm>
            <a:prstGeom prst="rect">
              <a:avLst/>
            </a:prstGeom>
            <a:noFill/>
            <a:ln>
              <a:noFill/>
            </a:ln>
          </p:spPr>
          <p:txBody>
            <a:bodyPr numCol="1" anchor="ctr"/>
            <a:lstStyle/>
            <a:p>
              <a:endParaRPr/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14"/>
          <a:stretch/>
        </p:blipFill>
        <p:spPr>
          <a:xfrm>
            <a:off x="-19050" y="5772150"/>
            <a:ext cx="3421062" cy="1109662"/>
          </a:xfrm>
          <a:prstGeom prst="rect">
            <a:avLst/>
          </a:prstGeom>
          <a:noFill/>
        </p:spPr>
      </p:pic>
      <p:sp>
        <p:nvSpPr>
          <p:cNvPr id="10" name="Text Box 10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>
            <a:noFill/>
          </a:ln>
        </p:spPr>
        <p:txBody>
          <a:bodyPr numCol="1" anchor="ctr"/>
          <a:lstStyle/>
          <a:p>
            <a:endParaRPr/>
          </a:p>
        </p:txBody>
      </p:sp>
      <p:sp>
        <p:nvSpPr>
          <p:cNvPr id="11" name="Text Box 11"/>
          <p:cNvSpPr>
            <a:spLocks noGrp="1"/>
          </p:cNvSpPr>
          <p:nvPr>
            <p:ph type="body" idx="1"/>
          </p:nvPr>
        </p:nvSpPr>
        <p:spPr>
          <a:xfrm>
            <a:off x="457200" y="1481137"/>
            <a:ext cx="8229600" cy="4525962"/>
          </a:xfrm>
          <a:prstGeom prst="rect">
            <a:avLst/>
          </a:prstGeom>
          <a:ln>
            <a:noFill/>
          </a:ln>
        </p:spPr>
        <p:txBody>
          <a:bodyPr numCol="1"/>
          <a:lstStyle/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12" name="Text Box 12"/>
          <p:cNvSpPr>
            <a:spLocks noGrp="1"/>
          </p:cNvSpPr>
          <p:nvPr>
            <p:ph type="dt" sz="half" idx="2"/>
          </p:nvPr>
        </p:nvSpPr>
        <p:spPr>
          <a:xfrm>
            <a:off x="6727825" y="6408737"/>
            <a:ext cx="1919287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r>
              <a:rPr lang="en-US" sz="1000" dirty="0" smtClean="0"/>
              <a:t>*</a:t>
            </a:r>
          </a:p>
        </p:txBody>
      </p:sp>
      <p:sp>
        <p:nvSpPr>
          <p:cNvPr id="13" name="Text Box 13"/>
          <p:cNvSpPr>
            <a:spLocks noGrp="1"/>
          </p:cNvSpPr>
          <p:nvPr>
            <p:ph type="ftr" sz="quarter" idx="3"/>
          </p:nvPr>
        </p:nvSpPr>
        <p:spPr>
          <a:xfrm>
            <a:off x="4379912" y="6408737"/>
            <a:ext cx="2351087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endParaRPr/>
          </a:p>
        </p:txBody>
      </p:sp>
      <p:sp>
        <p:nvSpPr>
          <p:cNvPr id="14" name="Text Box 14"/>
          <p:cNvSpPr>
            <a:spLocks noGrp="1"/>
          </p:cNvSpPr>
          <p:nvPr>
            <p:ph type="sldNum" sz="quarter" idx="4"/>
          </p:nvPr>
        </p:nvSpPr>
        <p:spPr>
          <a:xfrm>
            <a:off x="8647112" y="6408737"/>
            <a:ext cx="366712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pPr algn="r"/>
            <a:r>
              <a:rPr lang="en-US" sz="1000" dirty="0" smtClean="0"/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lvl1pPr marL="0" indent="0" algn="l" defTabSz="914400" rtl="0" fontAlgn="base">
        <a:lnSpc>
          <a:spcPct val="100000"/>
        </a:lnSpc>
        <a:spcBef>
          <a:spcPct val="0"/>
        </a:spcBef>
        <a:spcAft>
          <a:spcPct val="0"/>
        </a:spcAft>
        <a:buNone/>
        <a:defRPr lang="en-US" sz="4100" b="1" i="0" u="none" baseline="0" dirty="0" smtClean="0">
          <a:solidFill>
            <a:schemeClr val="tx2"/>
          </a:solidFill>
          <a:latin typeface="Lucida Sans Unicode" pitchFamily="34" charset="0"/>
        </a:defRPr>
      </a:lvl1pPr>
    </p:titleStyle>
    <p:bodyStyle>
      <a:lvl1pPr marL="365125" indent="-255587" algn="l" defTabSz="914400" rtl="0" fontAlgn="base">
        <a:lnSpc>
          <a:spcPct val="100000"/>
        </a:lnSpc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lang="en-US" sz="2700" b="0" i="0" u="none" baseline="0" dirty="0" smtClean="0">
          <a:solidFill>
            <a:schemeClr val="tx1"/>
          </a:solidFill>
          <a:latin typeface="Lucida Sans Unicode" pitchFamily="34" charset="0"/>
        </a:defRPr>
      </a:lvl1pPr>
      <a:lvl2pPr marL="620712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1"/>
        </a:buClr>
        <a:buSzPct val="68000"/>
        <a:buFont typeface="Verdana" pitchFamily="34" charset="0"/>
        <a:buChar char="◦"/>
        <a:defRPr lang="en-US" sz="2300" b="0" i="0" u="none" dirty="0" smtClean="0">
          <a:solidFill>
            <a:schemeClr val="tx1"/>
          </a:solidFill>
          <a:latin typeface="Lucida Sans Unicode" pitchFamily="34" charset="0"/>
        </a:defRPr>
      </a:lvl2pPr>
      <a:lvl3pPr marL="858837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2100" b="0" i="0" u="none" dirty="0" smtClean="0">
          <a:solidFill>
            <a:schemeClr val="tx1"/>
          </a:solidFill>
          <a:latin typeface="Lucida Sans Unicode" pitchFamily="34" charset="0"/>
        </a:defRPr>
      </a:lvl3pPr>
      <a:lvl4pPr marL="1143000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1900" b="0" i="0" u="none" dirty="0" smtClean="0">
          <a:solidFill>
            <a:schemeClr val="tx1"/>
          </a:solidFill>
          <a:latin typeface="Lucida Sans Unicode" pitchFamily="34" charset="0"/>
        </a:defRPr>
      </a:lvl4pPr>
      <a:lvl5pPr marL="1371600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5pPr>
    </p:bodyStyle>
    <p:otherStyle>
      <a:lvl1pPr marL="0" indent="0" algn="l" defTabSz="914400" rtl="0" fontAlgn="base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baseline="0" dirty="0" smtClean="0">
          <a:solidFill>
            <a:schemeClr val="tx1"/>
          </a:solidFill>
          <a:latin typeface="Lucida Sans Unicode" pitchFamily="34" charset="0"/>
        </a:defRPr>
      </a:lvl1pPr>
      <a:lvl2pPr marL="4572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2pPr>
      <a:lvl3pPr marL="9144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3pPr>
      <a:lvl4pPr marL="13716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4pPr>
      <a:lvl5pPr marL="18288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 Box 105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wrap="square" numCol="1" anchor="ctr"/>
          <a:lstStyle/>
          <a:p>
            <a:endParaRPr/>
          </a:p>
        </p:txBody>
      </p:sp>
      <p:sp>
        <p:nvSpPr>
          <p:cNvPr id="106" name="Text Box 106"/>
          <p:cNvSpPr>
            <a:spLocks noGrp="1"/>
          </p:cNvSpPr>
          <p:nvPr>
            <p:ph/>
          </p:nvPr>
        </p:nvSpPr>
        <p:spPr>
          <a:xfrm>
            <a:off x="457200" y="1481137"/>
            <a:ext cx="8229600" cy="4525962"/>
          </a:xfrm>
          <a:prstGeom prst="rect">
            <a:avLst/>
          </a:prstGeom>
        </p:spPr>
        <p:txBody>
          <a:bodyPr wrap="square" numCol="1" anchor="t"/>
          <a:lstStyle/>
          <a:p>
            <a:pPr marL="365125" indent="-255587" algn="ctr"/>
            <a:r>
              <a:rPr lang="en-US" sz="5400" dirty="0" smtClean="0"/>
              <a:t>KEY COMPONENTS OF AN EFFECTIVE SCIENTIFIC PAPER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 Box 107"/>
          <p:cNvSpPr>
            <a:spLocks noGrp="1"/>
          </p:cNvSpPr>
          <p:nvPr>
            <p:ph/>
          </p:nvPr>
        </p:nvSpPr>
        <p:spPr>
          <a:xfrm>
            <a:off x="457200" y="1481137"/>
            <a:ext cx="8229600" cy="4525962"/>
          </a:xfrm>
          <a:prstGeom prst="rect">
            <a:avLst/>
          </a:prstGeom>
        </p:spPr>
        <p:txBody>
          <a:bodyPr wrap="square" numCol="1" anchor="t"/>
          <a:lstStyle/>
          <a:p>
            <a:pPr marL="365125" indent="-255587"/>
            <a:r>
              <a:rPr lang="en-US" b="1" dirty="0" smtClean="0"/>
              <a:t>“Scientists are motivated by two things: </a:t>
            </a:r>
          </a:p>
          <a:p>
            <a:pPr marL="858837" lvl="2" indent="-228600"/>
            <a:r>
              <a:rPr lang="en-US" sz="2400" b="1" dirty="0" smtClean="0"/>
              <a:t>(1) to understand the world,</a:t>
            </a:r>
          </a:p>
          <a:p>
            <a:pPr marL="858837" lvl="2" indent="-228600"/>
            <a:r>
              <a:rPr lang="en-US" sz="2400" b="1" dirty="0" smtClean="0"/>
              <a:t>(2) to get credit for it”</a:t>
            </a:r>
          </a:p>
          <a:p>
            <a:pPr marL="365125" indent="-255587"/>
            <a:r>
              <a:rPr lang="en-US" dirty="0" smtClean="0"/>
              <a:t>• </a:t>
            </a:r>
            <a:r>
              <a:rPr lang="en-US" b="1" dirty="0" smtClean="0"/>
              <a:t>What determines the perceived quality of a 	scientific paper? </a:t>
            </a:r>
          </a:p>
          <a:p>
            <a:pPr marL="365125" indent="-255587"/>
            <a:r>
              <a:rPr lang="en-US" dirty="0" smtClean="0"/>
              <a:t>– 		</a:t>
            </a:r>
            <a:r>
              <a:rPr lang="en-US" b="1" dirty="0" smtClean="0"/>
              <a:t>Originality and importance of ideas</a:t>
            </a:r>
          </a:p>
          <a:p>
            <a:pPr marL="365125" indent="-255587"/>
            <a:r>
              <a:rPr lang="en-US" dirty="0" smtClean="0"/>
              <a:t>– 		</a:t>
            </a:r>
            <a:r>
              <a:rPr lang="en-US" b="1" dirty="0" smtClean="0"/>
              <a:t>Effectiveness of communication</a:t>
            </a:r>
          </a:p>
          <a:p>
            <a:pPr marL="365125" indent="-255587"/>
            <a:r>
              <a:rPr lang="en-US" dirty="0" smtClean="0"/>
              <a:t>– 		</a:t>
            </a:r>
            <a:r>
              <a:rPr lang="en-US" b="1" dirty="0" smtClean="0"/>
              <a:t>Usefulness as a source of 				information</a:t>
            </a:r>
          </a:p>
        </p:txBody>
      </p:sp>
      <p:pic>
        <p:nvPicPr>
          <p:cNvPr id="108" name="Picture 108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195262" y="268287"/>
            <a:ext cx="8686800" cy="11588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 Box 110"/>
          <p:cNvSpPr>
            <a:spLocks noGrp="1"/>
          </p:cNvSpPr>
          <p:nvPr>
            <p:ph/>
          </p:nvPr>
        </p:nvSpPr>
        <p:spPr>
          <a:xfrm>
            <a:off x="457200" y="1481137"/>
            <a:ext cx="8229600" cy="4525962"/>
          </a:xfrm>
          <a:prstGeom prst="rect">
            <a:avLst/>
          </a:prstGeom>
        </p:spPr>
        <p:txBody>
          <a:bodyPr wrap="square" numCol="1" anchor="t"/>
          <a:lstStyle/>
          <a:p>
            <a:pPr marL="365125" indent="-255587">
              <a:lnSpc>
                <a:spcPct val="90000"/>
              </a:lnSpc>
            </a:pPr>
            <a:r>
              <a:rPr lang="en-US" b="1" dirty="0" smtClean="0"/>
              <a:t>How scientists read papers!</a:t>
            </a:r>
          </a:p>
          <a:p>
            <a:pPr marL="365125" indent="-255587">
              <a:lnSpc>
                <a:spcPct val="90000"/>
              </a:lnSpc>
            </a:pPr>
            <a:r>
              <a:rPr lang="en-US" dirty="0" smtClean="0"/>
              <a:t>– </a:t>
            </a:r>
            <a:r>
              <a:rPr lang="en-US" b="1" dirty="0" smtClean="0"/>
              <a:t>Title and abstract are for the search engines most readers will not go beyond the abstract.</a:t>
            </a:r>
          </a:p>
          <a:p>
            <a:pPr marL="365125" indent="-255587">
              <a:lnSpc>
                <a:spcPct val="90000"/>
              </a:lnSpc>
            </a:pPr>
            <a:endParaRPr lang="en-US" b="1" dirty="0" smtClean="0"/>
          </a:p>
          <a:p>
            <a:pPr marL="365125" indent="-255587">
              <a:lnSpc>
                <a:spcPct val="90000"/>
              </a:lnSpc>
            </a:pPr>
            <a:r>
              <a:rPr lang="en-US" b="1" dirty="0" smtClean="0"/>
              <a:t>Figures , captions and tables must be self-contained a lot of readers go through those w/out reading the text. Some may</a:t>
            </a:r>
          </a:p>
          <a:p>
            <a:pPr marL="109538" indent="0">
              <a:lnSpc>
                <a:spcPct val="90000"/>
              </a:lnSpc>
              <a:buNone/>
            </a:pPr>
            <a:r>
              <a:rPr lang="en-US" b="1" dirty="0" smtClean="0"/>
              <a:t>look for quick explanation in text, so         discussion of figures/tables in text should jump at reader (start paragraphs with “Figure X shows ”)</a:t>
            </a:r>
          </a:p>
        </p:txBody>
      </p:sp>
      <p:pic>
        <p:nvPicPr>
          <p:cNvPr id="111" name="Picture 111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280987" y="122237"/>
            <a:ext cx="8704262" cy="134143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 Box 113"/>
          <p:cNvSpPr>
            <a:spLocks noGrp="1"/>
          </p:cNvSpPr>
          <p:nvPr>
            <p:ph/>
          </p:nvPr>
        </p:nvSpPr>
        <p:spPr>
          <a:xfrm>
            <a:off x="457200" y="1481137"/>
            <a:ext cx="8229600" cy="4525962"/>
          </a:xfrm>
          <a:prstGeom prst="rect">
            <a:avLst/>
          </a:prstGeom>
        </p:spPr>
        <p:txBody>
          <a:bodyPr wrap="square" numCol="1" anchor="t"/>
          <a:lstStyle/>
          <a:p>
            <a:pPr marL="365125" indent="-255587"/>
            <a:r>
              <a:rPr lang="en-US" b="1" dirty="0" smtClean="0"/>
              <a:t>Make your figures attractive for use in presentations, both by you and others. If you wouldn’t use a figure in a presentation, then fix or delete the figure!</a:t>
            </a:r>
          </a:p>
          <a:p>
            <a:pPr marL="365125" indent="-255587"/>
            <a:endParaRPr lang="en-US" b="1" dirty="0" smtClean="0"/>
          </a:p>
          <a:p>
            <a:pPr marL="365125" indent="-255587"/>
            <a:endParaRPr lang="en-US" b="1" dirty="0" smtClean="0"/>
          </a:p>
          <a:p>
            <a:pPr marL="365125" indent="-255587">
              <a:buNone/>
            </a:pPr>
            <a:r>
              <a:rPr lang="en-US" b="1" dirty="0" smtClean="0"/>
              <a:t>	The take-home messages of the paper should be “in your face”, I.e., in abstract, in intro, in conclusions, to make sure the “skimming reader” gets the message.</a:t>
            </a:r>
          </a:p>
        </p:txBody>
      </p:sp>
      <p:sp>
        <p:nvSpPr>
          <p:cNvPr id="114" name="Text Box 114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wrap="square" numCol="1" anchor="ctr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 Box 144"/>
          <p:cNvSpPr>
            <a:spLocks noGrp="1"/>
          </p:cNvSpPr>
          <p:nvPr>
            <p:ph/>
          </p:nvPr>
        </p:nvSpPr>
        <p:spPr>
          <a:xfrm>
            <a:off x="457200" y="1676400"/>
            <a:ext cx="8229600" cy="4330700"/>
          </a:xfrm>
          <a:prstGeom prst="rect">
            <a:avLst/>
          </a:prstGeom>
        </p:spPr>
        <p:txBody>
          <a:bodyPr wrap="square" numCol="1" anchor="t"/>
          <a:lstStyle/>
          <a:p>
            <a:pPr marL="365125" indent="-255587"/>
            <a:r>
              <a:rPr lang="en-US" dirty="0" smtClean="0"/>
              <a:t>– </a:t>
            </a:r>
            <a:r>
              <a:rPr lang="en-US" b="1" u="sng" dirty="0" smtClean="0"/>
              <a:t>First paragraph</a:t>
            </a:r>
            <a:r>
              <a:rPr lang="en-US" b="1" dirty="0" smtClean="0"/>
              <a:t>: state succinctly the problem and the background</a:t>
            </a:r>
          </a:p>
          <a:p>
            <a:pPr marL="365125" indent="-255587"/>
            <a:r>
              <a:rPr lang="en-US" dirty="0" smtClean="0"/>
              <a:t>– </a:t>
            </a:r>
            <a:r>
              <a:rPr lang="en-US" b="1" u="sng" dirty="0" smtClean="0"/>
              <a:t>Second paragraph</a:t>
            </a:r>
            <a:r>
              <a:rPr lang="en-US" b="1" dirty="0" smtClean="0"/>
              <a:t>: What  your paper/research is about, why you are doing it (purpose or objectives)and what you expect to find based upon your knowledge of the topic (hypothesis)</a:t>
            </a:r>
          </a:p>
        </p:txBody>
      </p:sp>
      <p:pic>
        <p:nvPicPr>
          <p:cNvPr id="145" name="Picture 145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450850" y="268287"/>
            <a:ext cx="8242300" cy="149383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 Box 115"/>
          <p:cNvSpPr>
            <a:spLocks noGrp="1"/>
          </p:cNvSpPr>
          <p:nvPr>
            <p:ph/>
          </p:nvPr>
        </p:nvSpPr>
        <p:spPr>
          <a:xfrm>
            <a:off x="457200" y="1430210"/>
            <a:ext cx="8229600" cy="5427789"/>
          </a:xfrm>
          <a:prstGeom prst="rect">
            <a:avLst/>
          </a:prstGeom>
        </p:spPr>
        <p:txBody>
          <a:bodyPr wrap="square" numCol="1" anchor="t"/>
          <a:lstStyle/>
          <a:p>
            <a:pPr marL="365125" indent="-255587"/>
            <a:r>
              <a:rPr lang="en-US" sz="2400" b="1" u="sng" dirty="0" smtClean="0">
                <a:solidFill>
                  <a:srgbClr val="FF0000"/>
                </a:solidFill>
              </a:rPr>
              <a:t>Abstract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/>
              <a:t>is the most important part of the paper – many readers will read just that. Focus on essential ideas, essential numbers. </a:t>
            </a:r>
          </a:p>
          <a:p>
            <a:pPr marL="365125" indent="-255587"/>
            <a:r>
              <a:rPr lang="en-US" sz="2400" b="1" dirty="0" smtClean="0"/>
              <a:t>One fact/idea per sentence. Everything that you would like the casual reader to remember.</a:t>
            </a:r>
          </a:p>
        </p:txBody>
      </p:sp>
      <p:pic>
        <p:nvPicPr>
          <p:cNvPr id="116" name="Picture 116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329120" y="3049"/>
            <a:ext cx="8455025" cy="142716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Abstract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136"/>
            <a:ext cx="8229600" cy="5148263"/>
          </a:xfrm>
        </p:spPr>
        <p:txBody>
          <a:bodyPr/>
          <a:lstStyle/>
          <a:p>
            <a:r>
              <a:rPr lang="en-US" sz="2400" b="1" dirty="0"/>
              <a:t>Rule of thumb: In order:</a:t>
            </a:r>
          </a:p>
          <a:p>
            <a:pPr lvl="1"/>
            <a:r>
              <a:rPr lang="en-US" sz="2400" b="1" dirty="0"/>
              <a:t>1- 2 sentences </a:t>
            </a:r>
            <a:r>
              <a:rPr lang="en-US" sz="2400" b="1" dirty="0">
                <a:solidFill>
                  <a:srgbClr val="FF0000"/>
                </a:solidFill>
              </a:rPr>
              <a:t>background/intro</a:t>
            </a:r>
          </a:p>
          <a:p>
            <a:pPr lvl="1"/>
            <a:r>
              <a:rPr lang="en-US" sz="2400" b="1" dirty="0"/>
              <a:t>1 sentence: </a:t>
            </a:r>
            <a:r>
              <a:rPr lang="en-US" sz="2400" b="1" dirty="0">
                <a:solidFill>
                  <a:srgbClr val="FF0000"/>
                </a:solidFill>
              </a:rPr>
              <a:t>purpose of your study, question(s) to be answered</a:t>
            </a:r>
          </a:p>
          <a:p>
            <a:pPr lvl="1"/>
            <a:r>
              <a:rPr lang="en-US" sz="2400" b="1" dirty="0"/>
              <a:t>1-2 sentences: </a:t>
            </a:r>
            <a:r>
              <a:rPr lang="en-US" sz="2400" b="1" dirty="0">
                <a:solidFill>
                  <a:srgbClr val="FF0000"/>
                </a:solidFill>
              </a:rPr>
              <a:t>methods (general and brief)</a:t>
            </a:r>
          </a:p>
          <a:p>
            <a:pPr lvl="1"/>
            <a:r>
              <a:rPr lang="en-US" sz="2400" b="1" dirty="0"/>
              <a:t>1 – 2 sentences </a:t>
            </a:r>
            <a:r>
              <a:rPr lang="en-US" sz="2400" b="1" dirty="0">
                <a:solidFill>
                  <a:srgbClr val="FF0000"/>
                </a:solidFill>
              </a:rPr>
              <a:t>about your results: (summarize key findings : include key data or significant finding or trend of data</a:t>
            </a:r>
          </a:p>
          <a:p>
            <a:pPr lvl="1"/>
            <a:r>
              <a:rPr lang="en-US" sz="2400" b="1" dirty="0"/>
              <a:t>1-2 </a:t>
            </a:r>
            <a:r>
              <a:rPr lang="en-US" sz="2400" b="1" dirty="0" smtClean="0"/>
              <a:t>sentences </a:t>
            </a:r>
            <a:r>
              <a:rPr lang="en-US" sz="2400" b="1" dirty="0">
                <a:solidFill>
                  <a:srgbClr val="FF0000"/>
                </a:solidFill>
              </a:rPr>
              <a:t>conclusions and </a:t>
            </a:r>
            <a:r>
              <a:rPr lang="en-US" sz="2400" b="1" dirty="0" smtClean="0">
                <a:solidFill>
                  <a:srgbClr val="FF0000"/>
                </a:solidFill>
              </a:rPr>
              <a:t>recommendations, if any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/>
              <a:t> </a:t>
            </a:r>
            <a:r>
              <a:rPr lang="en-US" sz="2400" b="1" dirty="0" smtClean="0"/>
              <a:t>        </a:t>
            </a:r>
            <a:r>
              <a:rPr lang="en-US" sz="4000" b="1" dirty="0" smtClean="0">
                <a:solidFill>
                  <a:srgbClr val="FF0000"/>
                </a:solidFill>
              </a:rPr>
              <a:t>5 – 9 sentences Max</a:t>
            </a:r>
            <a:endParaRPr lang="en-US" sz="4000" b="1" dirty="0">
              <a:solidFill>
                <a:srgbClr val="FF0000"/>
              </a:solidFill>
            </a:endParaRPr>
          </a:p>
          <a:p>
            <a:pPr lvl="1"/>
            <a:endParaRPr lang="en-US" sz="24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43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 Box 118"/>
          <p:cNvSpPr>
            <a:spLocks noGrp="1"/>
          </p:cNvSpPr>
          <p:nvPr>
            <p:ph/>
          </p:nvPr>
        </p:nvSpPr>
        <p:spPr>
          <a:xfrm>
            <a:off x="457200" y="1481137"/>
            <a:ext cx="8229600" cy="4525962"/>
          </a:xfrm>
          <a:prstGeom prst="rect">
            <a:avLst/>
          </a:prstGeom>
        </p:spPr>
        <p:txBody>
          <a:bodyPr wrap="square" numCol="1" anchor="t"/>
          <a:lstStyle/>
          <a:p>
            <a:pPr marL="365125" indent="-255587"/>
            <a:r>
              <a:rPr lang="en-US" sz="3200" u="sng" dirty="0" smtClean="0">
                <a:solidFill>
                  <a:srgbClr val="FF0000"/>
                </a:solidFill>
              </a:rPr>
              <a:t>The Conclusion</a:t>
            </a:r>
            <a:r>
              <a:rPr lang="en-US" sz="3200" dirty="0" smtClean="0">
                <a:solidFill>
                  <a:srgbClr val="FF0000"/>
                </a:solidFill>
              </a:rPr>
              <a:t>:  </a:t>
            </a:r>
            <a:r>
              <a:rPr lang="en-US" sz="3200" b="1" dirty="0" smtClean="0"/>
              <a:t>Gives</a:t>
            </a:r>
            <a:r>
              <a:rPr lang="en-US" sz="3200" b="1" u="sng" dirty="0"/>
              <a:t> </a:t>
            </a:r>
            <a:r>
              <a:rPr lang="en-US" sz="3200" b="1" dirty="0" smtClean="0"/>
              <a:t>the take-home messages of your paper in a way that’s not as severely limited in space as the Abstract. </a:t>
            </a:r>
          </a:p>
          <a:p>
            <a:pPr marL="365125" indent="-255587"/>
            <a:r>
              <a:rPr lang="en-US" sz="3200" b="1" dirty="0" smtClean="0"/>
              <a:t>Readers who want to go beyond the Abstract may skim the paper and then zoom in on the Conclusions. </a:t>
            </a:r>
          </a:p>
        </p:txBody>
      </p:sp>
      <p:sp>
        <p:nvSpPr>
          <p:cNvPr id="119" name="Text Box 119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wrap="square" numCol="1" anchor="ctr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 Box 147"/>
          <p:cNvSpPr>
            <a:spLocks noGrp="1"/>
          </p:cNvSpPr>
          <p:nvPr>
            <p:ph/>
          </p:nvPr>
        </p:nvSpPr>
        <p:spPr>
          <a:xfrm>
            <a:off x="457200" y="381000"/>
            <a:ext cx="8458200" cy="5626099"/>
          </a:xfrm>
          <a:prstGeom prst="rect">
            <a:avLst/>
          </a:prstGeom>
        </p:spPr>
        <p:txBody>
          <a:bodyPr wrap="square" numCol="1" anchor="t"/>
          <a:lstStyle/>
          <a:p>
            <a:pPr marL="365125" indent="-255587"/>
            <a:r>
              <a:rPr lang="en-US" dirty="0" smtClean="0"/>
              <a:t>– </a:t>
            </a:r>
            <a:r>
              <a:rPr lang="en-US" b="1" u="sng" dirty="0" smtClean="0"/>
              <a:t>First paragraph: </a:t>
            </a:r>
            <a:r>
              <a:rPr lang="en-US" b="1" dirty="0" smtClean="0"/>
              <a:t>quick summary of what you </a:t>
            </a:r>
            <a:r>
              <a:rPr lang="en-US" b="1" dirty="0" smtClean="0"/>
              <a:t>   	did </a:t>
            </a:r>
            <a:r>
              <a:rPr lang="en-US" b="1" dirty="0" smtClean="0"/>
              <a:t>and why you did it.</a:t>
            </a:r>
          </a:p>
          <a:p>
            <a:pPr lvl="0" algn="l">
              <a:buFont typeface="Arial" pitchFamily="34" charset="0"/>
              <a:buChar char="•"/>
            </a:pPr>
            <a:r>
              <a:rPr sz="2700" b="1" i="0" dirty="0">
                <a:solidFill>
                  <a:srgbClr val="000000"/>
                </a:solidFill>
                <a:latin typeface="Lucida Sans Unicode"/>
              </a:rPr>
              <a:t>  </a:t>
            </a:r>
            <a:r>
              <a:rPr sz="2800" b="1" dirty="0">
                <a:solidFill>
                  <a:srgbClr val="000000"/>
                </a:solidFill>
                <a:latin typeface="Lucida Sans Unicode"/>
              </a:rPr>
              <a:t>A</a:t>
            </a:r>
            <a:r>
              <a:rPr sz="2800" b="1" i="0" dirty="0" smtClean="0">
                <a:solidFill>
                  <a:srgbClr val="000000"/>
                </a:solidFill>
                <a:latin typeface="Lucida Sans Unicode"/>
              </a:rPr>
              <a:t>.  </a:t>
            </a:r>
            <a:r>
              <a:rPr sz="2800" b="1" i="0" dirty="0">
                <a:solidFill>
                  <a:srgbClr val="FF0000"/>
                </a:solidFill>
                <a:latin typeface="Lucida Sans Unicode"/>
              </a:rPr>
              <a:t>Purpose of lab and hypothesis </a:t>
            </a:r>
            <a:r>
              <a:rPr sz="2800" b="1" i="0" dirty="0">
                <a:solidFill>
                  <a:srgbClr val="000000"/>
                </a:solidFill>
                <a:latin typeface="Lucida Sans Unicode"/>
              </a:rPr>
              <a:t>(1 </a:t>
            </a:r>
            <a:r>
              <a:rPr sz="2800" b="1" i="0" dirty="0" smtClean="0">
                <a:solidFill>
                  <a:srgbClr val="000000"/>
                </a:solidFill>
                <a:latin typeface="Lucida Sans Unicode"/>
              </a:rPr>
              <a:t>sent.)</a:t>
            </a:r>
            <a:r>
              <a:rPr sz="2800" b="1" i="0" dirty="0" smtClean="0">
                <a:solidFill>
                  <a:srgbClr val="000000"/>
                </a:solidFill>
                <a:latin typeface="Lucida Sans Unicode"/>
              </a:rPr>
              <a:t>	</a:t>
            </a:r>
            <a:endParaRPr sz="2800" b="1" i="0" dirty="0">
              <a:solidFill>
                <a:srgbClr val="000000"/>
              </a:solidFill>
              <a:latin typeface="Lucida Sans Unicode"/>
            </a:endParaRPr>
          </a:p>
          <a:p>
            <a:pPr lvl="0" algn="l">
              <a:buFont typeface="Arial" pitchFamily="34" charset="0"/>
              <a:buChar char="•"/>
            </a:pPr>
            <a:r>
              <a:rPr sz="2800" b="1" i="0" dirty="0">
                <a:solidFill>
                  <a:srgbClr val="000000"/>
                </a:solidFill>
                <a:latin typeface="Lucida Sans Unicode"/>
              </a:rPr>
              <a:t>  </a:t>
            </a:r>
            <a:r>
              <a:rPr sz="2800" b="1" dirty="0">
                <a:solidFill>
                  <a:srgbClr val="000000"/>
                </a:solidFill>
                <a:latin typeface="Lucida Sans Unicode"/>
              </a:rPr>
              <a:t>B</a:t>
            </a:r>
            <a:r>
              <a:rPr sz="2800" b="1" i="0" dirty="0" smtClean="0">
                <a:solidFill>
                  <a:srgbClr val="000000"/>
                </a:solidFill>
                <a:latin typeface="Lucida Sans Unicode"/>
              </a:rPr>
              <a:t>.  </a:t>
            </a:r>
            <a:r>
              <a:rPr sz="2800" b="1" i="0" dirty="0">
                <a:solidFill>
                  <a:srgbClr val="FF0000"/>
                </a:solidFill>
                <a:latin typeface="Lucida Sans Unicode"/>
              </a:rPr>
              <a:t>Overall findings </a:t>
            </a:r>
            <a:r>
              <a:rPr sz="2800" b="1" i="0" dirty="0">
                <a:solidFill>
                  <a:srgbClr val="000000"/>
                </a:solidFill>
                <a:latin typeface="Lucida Sans Unicode"/>
              </a:rPr>
              <a:t>(1 -2 sentences)</a:t>
            </a:r>
          </a:p>
          <a:p>
            <a:pPr lvl="0" algn="l">
              <a:buFont typeface="Arial" pitchFamily="34" charset="0"/>
              <a:buChar char="•"/>
            </a:pPr>
            <a:r>
              <a:rPr sz="2800" b="1" i="0" dirty="0" smtClean="0">
                <a:solidFill>
                  <a:srgbClr val="000000"/>
                </a:solidFill>
                <a:latin typeface="Lucida Sans Unicode"/>
              </a:rPr>
              <a:t>  </a:t>
            </a:r>
            <a:r>
              <a:rPr sz="2800" b="1" dirty="0">
                <a:solidFill>
                  <a:srgbClr val="000000"/>
                </a:solidFill>
                <a:latin typeface="Lucida Sans Unicode"/>
              </a:rPr>
              <a:t>C</a:t>
            </a:r>
            <a:r>
              <a:rPr sz="2800" b="1" i="0" dirty="0" smtClean="0">
                <a:solidFill>
                  <a:srgbClr val="000000"/>
                </a:solidFill>
                <a:latin typeface="Lucida Sans Unicode"/>
              </a:rPr>
              <a:t>  </a:t>
            </a:r>
            <a:r>
              <a:rPr sz="2800" b="1" i="0" dirty="0" smtClean="0">
                <a:solidFill>
                  <a:srgbClr val="FF0000"/>
                </a:solidFill>
                <a:latin typeface="Lucida Sans Unicode"/>
              </a:rPr>
              <a:t>Was hypothesis </a:t>
            </a:r>
            <a:r>
              <a:rPr sz="2800" b="1" i="0" dirty="0" smtClean="0">
                <a:solidFill>
                  <a:srgbClr val="000000"/>
                </a:solidFill>
                <a:latin typeface="Lucida Sans Unicode"/>
              </a:rPr>
              <a:t>verified by b</a:t>
            </a:r>
            <a:r>
              <a:rPr sz="2800" b="1" i="0" dirty="0" smtClean="0">
                <a:solidFill>
                  <a:srgbClr val="000000"/>
                </a:solidFill>
                <a:latin typeface="Lucida Sans Unicode"/>
              </a:rPr>
              <a:t>? (1 sent.)</a:t>
            </a:r>
            <a:endParaRPr sz="2800" b="1" i="0" dirty="0" smtClean="0">
              <a:solidFill>
                <a:srgbClr val="000000"/>
              </a:solidFill>
              <a:latin typeface="Lucida Sans Unicode"/>
            </a:endParaRPr>
          </a:p>
          <a:p>
            <a:pPr lvl="0" algn="l">
              <a:buFont typeface="Arial" pitchFamily="34" charset="0"/>
              <a:buChar char="•"/>
            </a:pPr>
            <a:endParaRPr sz="2800" b="1" i="0" dirty="0">
              <a:solidFill>
                <a:srgbClr val="000000"/>
              </a:solidFill>
              <a:latin typeface="Lucida Sans Unicode"/>
            </a:endParaRPr>
          </a:p>
          <a:p>
            <a:pPr marL="365125" indent="-255587"/>
            <a:r>
              <a:rPr lang="en-US" sz="2800" dirty="0" smtClean="0"/>
              <a:t>– </a:t>
            </a:r>
            <a:r>
              <a:rPr lang="en-US" sz="2800" b="1" u="sng" dirty="0" smtClean="0"/>
              <a:t>Same or </a:t>
            </a:r>
            <a:r>
              <a:rPr sz="2800" b="1" i="0" u="sng" dirty="0" smtClean="0">
                <a:solidFill>
                  <a:srgbClr val="000000"/>
                </a:solidFill>
                <a:latin typeface="Lucida Sans Unicode"/>
              </a:rPr>
              <a:t>Successive </a:t>
            </a:r>
            <a:r>
              <a:rPr sz="2800" b="1" i="0" u="sng" dirty="0">
                <a:solidFill>
                  <a:srgbClr val="000000"/>
                </a:solidFill>
                <a:latin typeface="Lucida Sans Unicode"/>
              </a:rPr>
              <a:t>paragraph </a:t>
            </a:r>
            <a:r>
              <a:rPr sz="2800" b="1" i="0" dirty="0">
                <a:solidFill>
                  <a:srgbClr val="000000"/>
                </a:solidFill>
                <a:latin typeface="Lucida Sans Unicode"/>
              </a:rPr>
              <a:t>extracting the </a:t>
            </a:r>
            <a:r>
              <a:rPr sz="2800" b="1" i="0" dirty="0" smtClean="0">
                <a:solidFill>
                  <a:srgbClr val="000000"/>
                </a:solidFill>
                <a:latin typeface="Lucida Sans Unicode"/>
              </a:rPr>
              <a:t> (1 </a:t>
            </a:r>
            <a:r>
              <a:rPr lang="en-US" sz="2800" b="1" i="0" dirty="0" smtClean="0">
                <a:solidFill>
                  <a:srgbClr val="000000"/>
                </a:solidFill>
                <a:latin typeface="Lucida Sans Unicode"/>
              </a:rPr>
              <a:t>–</a:t>
            </a:r>
            <a:r>
              <a:rPr sz="2800" b="1" i="0" dirty="0" smtClean="0">
                <a:solidFill>
                  <a:srgbClr val="000000"/>
                </a:solidFill>
                <a:latin typeface="Lucida Sans Unicode"/>
              </a:rPr>
              <a:t> 2 sentences each)</a:t>
            </a:r>
            <a:endParaRPr lang="en-US" sz="2800" b="1" dirty="0">
              <a:solidFill>
                <a:srgbClr val="000000"/>
              </a:solidFill>
              <a:latin typeface="Lucida Sans Unicode"/>
            </a:endParaRPr>
          </a:p>
          <a:p>
            <a:pPr lvl="1" indent="-255587"/>
            <a:r>
              <a:rPr lang="en-US" sz="2800" b="1" dirty="0">
                <a:solidFill>
                  <a:srgbClr val="000000"/>
                </a:solidFill>
                <a:latin typeface="Lucida Sans Unicode"/>
              </a:rPr>
              <a:t>D</a:t>
            </a:r>
            <a:r>
              <a:rPr lang="en-US" sz="2800" b="1" dirty="0" smtClean="0">
                <a:solidFill>
                  <a:srgbClr val="000000"/>
                </a:solidFill>
                <a:latin typeface="Lucida Sans Unicode"/>
              </a:rPr>
              <a:t>.  </a:t>
            </a:r>
            <a:r>
              <a:rPr sz="2800" b="1" i="0" dirty="0" smtClean="0">
                <a:solidFill>
                  <a:srgbClr val="FF0000"/>
                </a:solidFill>
                <a:latin typeface="Lucida Sans Unicode"/>
              </a:rPr>
              <a:t>take-home </a:t>
            </a:r>
            <a:r>
              <a:rPr sz="2800" b="1" i="0" dirty="0">
                <a:solidFill>
                  <a:srgbClr val="FF0000"/>
                </a:solidFill>
                <a:latin typeface="Lucida Sans Unicode"/>
              </a:rPr>
              <a:t>message </a:t>
            </a:r>
            <a:r>
              <a:rPr sz="2800" b="1" dirty="0" smtClean="0">
                <a:solidFill>
                  <a:srgbClr val="000000"/>
                </a:solidFill>
                <a:latin typeface="Lucida Sans Unicode"/>
              </a:rPr>
              <a:t>from investigation</a:t>
            </a:r>
            <a:endParaRPr sz="2800" b="1" i="0" dirty="0" smtClean="0">
              <a:solidFill>
                <a:srgbClr val="000000"/>
              </a:solidFill>
              <a:latin typeface="Lucida Sans Unicode"/>
            </a:endParaRPr>
          </a:p>
          <a:p>
            <a:pPr lvl="1" indent="-255587"/>
            <a:r>
              <a:rPr lang="en-US" sz="2800" b="1" dirty="0">
                <a:solidFill>
                  <a:srgbClr val="000000"/>
                </a:solidFill>
                <a:latin typeface="Lucida Sans Unicode"/>
              </a:rPr>
              <a:t>E</a:t>
            </a:r>
            <a:r>
              <a:rPr lang="en-US" sz="2800" b="1" dirty="0" smtClean="0">
                <a:solidFill>
                  <a:srgbClr val="000000"/>
                </a:solidFill>
                <a:latin typeface="Lucida Sans Unicode"/>
              </a:rPr>
              <a:t>.  </a:t>
            </a:r>
            <a:r>
              <a:rPr sz="2800" b="1" i="0" dirty="0" smtClean="0">
                <a:solidFill>
                  <a:srgbClr val="FF0000"/>
                </a:solidFill>
                <a:latin typeface="Lucida Sans Unicode"/>
              </a:rPr>
              <a:t>implications </a:t>
            </a:r>
            <a:r>
              <a:rPr sz="2800" b="1" i="0" dirty="0">
                <a:solidFill>
                  <a:srgbClr val="FF0000"/>
                </a:solidFill>
                <a:latin typeface="Lucida Sans Unicode"/>
              </a:rPr>
              <a:t>in the real world. </a:t>
            </a:r>
            <a:endParaRPr sz="2800" b="1" i="0" dirty="0" smtClean="0">
              <a:solidFill>
                <a:srgbClr val="FF0000"/>
              </a:solidFill>
              <a:latin typeface="Lucida Sans Unicode"/>
            </a:endParaRPr>
          </a:p>
          <a:p>
            <a:pPr lvl="1" indent="-255587"/>
            <a:r>
              <a:rPr sz="2800" b="1" dirty="0">
                <a:solidFill>
                  <a:srgbClr val="000000"/>
                </a:solidFill>
                <a:latin typeface="Lucida Sans Unicode"/>
              </a:rPr>
              <a:t>F</a:t>
            </a:r>
            <a:r>
              <a:rPr sz="2800" b="1" i="0" dirty="0" smtClean="0">
                <a:solidFill>
                  <a:srgbClr val="000000"/>
                </a:solidFill>
                <a:latin typeface="Lucida Sans Unicode"/>
              </a:rPr>
              <a:t>.  </a:t>
            </a:r>
            <a:r>
              <a:rPr sz="2800" b="1" i="0" dirty="0" smtClean="0">
                <a:solidFill>
                  <a:srgbClr val="FF0000"/>
                </a:solidFill>
                <a:latin typeface="Lucida Sans Unicode"/>
              </a:rPr>
              <a:t>s</a:t>
            </a:r>
            <a:r>
              <a:rPr lang="en-US" sz="2800" b="1" dirty="0" smtClean="0">
                <a:solidFill>
                  <a:srgbClr val="FF0000"/>
                </a:solidFill>
              </a:rPr>
              <a:t>uggestions for further areas of study.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Office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2DA2BF"/>
      </a:accent4>
      <a:accent5>
        <a:srgbClr val="DA1F28"/>
      </a:accent5>
      <a:accent6>
        <a:srgbClr val="FFFFFF"/>
      </a:accent6>
      <a:hlink>
        <a:srgbClr val="FF8119"/>
      </a:hlink>
      <a:folHlink>
        <a:srgbClr val="44B9E8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361</Words>
  <Application>Microsoft Office PowerPoint</Application>
  <PresentationFormat>On-screen Show (4:3)</PresentationFormat>
  <Paragraphs>49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Abstract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Teri Ann Osborne</dc:creator>
  <cp:lastModifiedBy>infosys</cp:lastModifiedBy>
  <cp:revision>5</cp:revision>
  <dcterms:modified xsi:type="dcterms:W3CDTF">2016-03-01T16:51:32Z</dcterms:modified>
</cp:coreProperties>
</file>